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0693400" cy="75612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7" autoAdjust="0"/>
    <p:restoredTop sz="94660"/>
  </p:normalViewPr>
  <p:slideViewPr>
    <p:cSldViewPr snapToGrid="0" showGuides="1">
      <p:cViewPr varScale="1">
        <p:scale>
          <a:sx n="98" d="100"/>
          <a:sy n="98" d="100"/>
        </p:scale>
        <p:origin x="1248" y="90"/>
      </p:cViewPr>
      <p:guideLst/>
    </p:cSldViewPr>
  </p:slideViewPr>
  <p:notesTextViewPr>
    <p:cViewPr>
      <p:scale>
        <a:sx n="1" d="1"/>
        <a:sy n="1" d="1"/>
      </p:scale>
      <p:origin x="0" y="0"/>
    </p:cViewPr>
  </p:notesTextViewPr>
  <p:gridSpacing cx="46800" cy="46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5FFBD548-3464-72F7-3913-CB8714ED4BB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1" y="0"/>
            <a:ext cx="10691217" cy="7561263"/>
          </a:xfrm>
          <a:prstGeom prst="rect">
            <a:avLst/>
          </a:prstGeom>
        </p:spPr>
      </p:pic>
      <p:sp>
        <p:nvSpPr>
          <p:cNvPr id="3" name="正方形/長方形 2">
            <a:extLst>
              <a:ext uri="{FF2B5EF4-FFF2-40B4-BE49-F238E27FC236}">
                <a16:creationId xmlns:a16="http://schemas.microsoft.com/office/drawing/2014/main" id="{D5B7260B-2B4C-9CC3-AFFE-1D8EAC971982}"/>
              </a:ext>
            </a:extLst>
          </p:cNvPr>
          <p:cNvSpPr/>
          <p:nvPr userDrawn="1"/>
        </p:nvSpPr>
        <p:spPr>
          <a:xfrm>
            <a:off x="2895600" y="2184400"/>
            <a:ext cx="5778500" cy="2565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4077394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408819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 userDrawn="1">
          <p15:clr>
            <a:srgbClr val="F26B43"/>
          </p15:clr>
        </p15:guide>
        <p15:guide id="2" pos="68" userDrawn="1">
          <p15:clr>
            <a:srgbClr val="F26B43"/>
          </p15:clr>
        </p15:guide>
        <p15:guide id="3" pos="6666" userDrawn="1">
          <p15:clr>
            <a:srgbClr val="F26B43"/>
          </p15:clr>
        </p15:guide>
        <p15:guide id="4" orient="horz" pos="469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正方形/長方形 126">
            <a:extLst>
              <a:ext uri="{FF2B5EF4-FFF2-40B4-BE49-F238E27FC236}">
                <a16:creationId xmlns:a16="http://schemas.microsoft.com/office/drawing/2014/main" id="{C2767B66-3C7B-4116-89C9-1F50AEC095C5}"/>
              </a:ext>
            </a:extLst>
          </p:cNvPr>
          <p:cNvSpPr/>
          <p:nvPr/>
        </p:nvSpPr>
        <p:spPr>
          <a:xfrm>
            <a:off x="656570" y="1059417"/>
            <a:ext cx="4524138" cy="277160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28" name="テキスト ボックス 127">
            <a:extLst>
              <a:ext uri="{FF2B5EF4-FFF2-40B4-BE49-F238E27FC236}">
                <a16:creationId xmlns:a16="http://schemas.microsoft.com/office/drawing/2014/main" id="{BE1F69B9-FF12-4F1C-A6DF-AFD758742F5A}"/>
              </a:ext>
            </a:extLst>
          </p:cNvPr>
          <p:cNvSpPr txBox="1"/>
          <p:nvPr/>
        </p:nvSpPr>
        <p:spPr>
          <a:xfrm>
            <a:off x="1643443" y="926530"/>
            <a:ext cx="2562510" cy="276999"/>
          </a:xfrm>
          <a:prstGeom prst="rect">
            <a:avLst/>
          </a:prstGeom>
          <a:solidFill>
            <a:schemeClr val="bg1"/>
          </a:solidFill>
        </p:spPr>
        <p:txBody>
          <a:bodyPr wrap="square" rtlCol="0">
            <a:spAutoFit/>
          </a:bodyP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　あなたらしさを探る　◆</a:t>
            </a:r>
            <a:endParaRPr kumimoji="1" lang="en-US" altLang="ja-JP" sz="1200" dirty="0">
              <a:latin typeface="UD デジタル 教科書体 NK-B" panose="02020700000000000000" pitchFamily="18" charset="-128"/>
              <a:ea typeface="UD デジタル 教科書体 NK-B" panose="02020700000000000000" pitchFamily="18" charset="-128"/>
            </a:endParaRPr>
          </a:p>
        </p:txBody>
      </p:sp>
      <p:sp>
        <p:nvSpPr>
          <p:cNvPr id="129" name="テキスト ボックス 128">
            <a:extLst>
              <a:ext uri="{FF2B5EF4-FFF2-40B4-BE49-F238E27FC236}">
                <a16:creationId xmlns:a16="http://schemas.microsoft.com/office/drawing/2014/main" id="{83419EB3-3C47-4882-919F-90AA3432DF7A}"/>
              </a:ext>
            </a:extLst>
          </p:cNvPr>
          <p:cNvSpPr txBox="1"/>
          <p:nvPr/>
        </p:nvSpPr>
        <p:spPr>
          <a:xfrm>
            <a:off x="698586" y="1367922"/>
            <a:ext cx="4183495" cy="646331"/>
          </a:xfrm>
          <a:prstGeom prst="rect">
            <a:avLst/>
          </a:prstGeom>
          <a:noFill/>
        </p:spPr>
        <p:txBody>
          <a:bodyPr wrap="square" rtlCol="0">
            <a:spAutoFit/>
          </a:bodyPr>
          <a:lstStyle/>
          <a:p>
            <a:pPr marL="171450" indent="-171450">
              <a:buFont typeface="Arial" panose="020B0604020202020204" pitchFamily="34" charset="0"/>
              <a:buChar char="•"/>
            </a:pPr>
            <a:r>
              <a:rPr kumimoji="1" lang="ja-JP" altLang="en-US" sz="1200" dirty="0">
                <a:latin typeface="UD デジタル 教科書体 NK-B" panose="02020700000000000000" pitchFamily="18" charset="-128"/>
                <a:ea typeface="UD デジタル 教科書体 NK-B" panose="02020700000000000000" pitchFamily="18" charset="-128"/>
              </a:rPr>
              <a:t>あなたを象徴する自然は</a:t>
            </a:r>
            <a:r>
              <a:rPr kumimoji="1" lang="ja-JP" altLang="en-US" sz="1200" u="sng" dirty="0">
                <a:latin typeface="UD デジタル 教科書体 NK-B" panose="02020700000000000000" pitchFamily="18" charset="-128"/>
                <a:ea typeface="UD デジタル 教科書体 NK-B" panose="02020700000000000000" pitchFamily="18" charset="-128"/>
              </a:rPr>
              <a:t>　　　　　　（　　　　　）</a:t>
            </a:r>
            <a:r>
              <a:rPr kumimoji="1" lang="ja-JP" altLang="en-US" sz="1200" dirty="0">
                <a:latin typeface="UD デジタル 教科書体 NK-B" panose="02020700000000000000" pitchFamily="18" charset="-128"/>
                <a:ea typeface="UD デジタル 教科書体 NK-B" panose="02020700000000000000" pitchFamily="18" charset="-128"/>
              </a:rPr>
              <a:t>です</a:t>
            </a:r>
            <a:endParaRPr kumimoji="1" lang="en-US" altLang="ja-JP" sz="1200" dirty="0">
              <a:latin typeface="UD デジタル 教科書体 NK-B" panose="02020700000000000000" pitchFamily="18" charset="-128"/>
              <a:ea typeface="UD デジタル 教科書体 NK-B" panose="02020700000000000000" pitchFamily="18" charset="-128"/>
            </a:endParaRPr>
          </a:p>
          <a:p>
            <a:pPr marL="171450" indent="-171450">
              <a:buFont typeface="Arial" panose="020B0604020202020204" pitchFamily="34" charset="0"/>
              <a:buChar char="•"/>
            </a:pPr>
            <a:endParaRPr kumimoji="1" lang="en-US" altLang="ja-JP" sz="1200" dirty="0">
              <a:latin typeface="UD デジタル 教科書体 NK-B" panose="02020700000000000000" pitchFamily="18" charset="-128"/>
              <a:ea typeface="UD デジタル 教科書体 NK-B" panose="02020700000000000000" pitchFamily="18" charset="-128"/>
            </a:endParaRPr>
          </a:p>
          <a:p>
            <a:pPr marL="171450" indent="-171450">
              <a:buFont typeface="Arial" panose="020B0604020202020204" pitchFamily="34" charset="0"/>
              <a:buChar char="•"/>
            </a:pPr>
            <a:r>
              <a:rPr kumimoji="1" lang="ja-JP" altLang="en-US" sz="1200" dirty="0">
                <a:latin typeface="UD デジタル 教科書体 NK-B" panose="02020700000000000000" pitchFamily="18" charset="-128"/>
                <a:ea typeface="UD デジタル 教科書体 NK-B" panose="02020700000000000000" pitchFamily="18" charset="-128"/>
              </a:rPr>
              <a:t>運気の底上げができる人生のテーマは・・・</a:t>
            </a:r>
            <a:endParaRPr kumimoji="1" lang="en-US" altLang="ja-JP" sz="1200" dirty="0">
              <a:latin typeface="UD デジタル 教科書体 NK-B" panose="02020700000000000000" pitchFamily="18" charset="-128"/>
              <a:ea typeface="UD デジタル 教科書体 NK-B" panose="02020700000000000000" pitchFamily="18" charset="-128"/>
            </a:endParaRPr>
          </a:p>
        </p:txBody>
      </p:sp>
      <p:sp>
        <p:nvSpPr>
          <p:cNvPr id="131" name="テキスト ボックス 130">
            <a:extLst>
              <a:ext uri="{FF2B5EF4-FFF2-40B4-BE49-F238E27FC236}">
                <a16:creationId xmlns:a16="http://schemas.microsoft.com/office/drawing/2014/main" id="{CA1827B6-AC24-4755-AE07-5BED149CCD89}"/>
              </a:ext>
            </a:extLst>
          </p:cNvPr>
          <p:cNvSpPr txBox="1"/>
          <p:nvPr/>
        </p:nvSpPr>
        <p:spPr>
          <a:xfrm>
            <a:off x="941197" y="2273095"/>
            <a:ext cx="4183495" cy="1384995"/>
          </a:xfrm>
          <a:prstGeom prst="rect">
            <a:avLst/>
          </a:prstGeom>
          <a:noFill/>
          <a:ln>
            <a:noFill/>
          </a:ln>
        </p:spPr>
        <p:txBody>
          <a:bodyPr wrap="square" rtlCol="0">
            <a:spAutoFit/>
          </a:bodyPr>
          <a:lstStyle/>
          <a:p>
            <a:r>
              <a:rPr kumimoji="1" lang="ja-JP" altLang="en-US" sz="1200" dirty="0">
                <a:latin typeface="UD デジタル 教科書体 NK-B" panose="02020700000000000000" pitchFamily="18" charset="-128"/>
                <a:ea typeface="UD デジタル 教科書体 NK-B" panose="02020700000000000000" pitchFamily="18" charset="-128"/>
              </a:rPr>
              <a:t>恋愛：　恋人や配偶者を大切にする、人脈を広げることで開運</a:t>
            </a:r>
            <a:endParaRPr kumimoji="1" lang="en-US" altLang="ja-JP" sz="1200" dirty="0">
              <a:latin typeface="UD デジタル 教科書体 NK-B" panose="02020700000000000000" pitchFamily="18" charset="-128"/>
              <a:ea typeface="UD デジタル 教科書体 NK-B" panose="02020700000000000000" pitchFamily="18" charset="-128"/>
            </a:endParaRPr>
          </a:p>
          <a:p>
            <a:endParaRPr kumimoji="1" lang="en-US" altLang="ja-JP" sz="1200" dirty="0">
              <a:latin typeface="UD デジタル 教科書体 NK-B" panose="02020700000000000000" pitchFamily="18" charset="-128"/>
              <a:ea typeface="UD デジタル 教科書体 NK-B" panose="02020700000000000000" pitchFamily="18" charset="-128"/>
            </a:endParaRPr>
          </a:p>
          <a:p>
            <a:r>
              <a:rPr kumimoji="1" lang="ja-JP" altLang="en-US" sz="1200" dirty="0">
                <a:latin typeface="UD デジタル 教科書体 NK-B" panose="02020700000000000000" pitchFamily="18" charset="-128"/>
                <a:ea typeface="UD デジタル 教科書体 NK-B" panose="02020700000000000000" pitchFamily="18" charset="-128"/>
              </a:rPr>
              <a:t>運動：　持前のエネルギーを日々発散することを心がける</a:t>
            </a:r>
            <a:endParaRPr kumimoji="1" lang="en-US" altLang="ja-JP" sz="1200" dirty="0">
              <a:latin typeface="UD デジタル 教科書体 NK-B" panose="02020700000000000000" pitchFamily="18" charset="-128"/>
              <a:ea typeface="UD デジタル 教科書体 NK-B" panose="02020700000000000000" pitchFamily="18" charset="-128"/>
            </a:endParaRPr>
          </a:p>
          <a:p>
            <a:endParaRPr kumimoji="1" lang="en-US" altLang="ja-JP" sz="1200" dirty="0">
              <a:latin typeface="UD デジタル 教科書体 NK-B" panose="02020700000000000000" pitchFamily="18" charset="-128"/>
              <a:ea typeface="UD デジタル 教科書体 NK-B" panose="02020700000000000000" pitchFamily="18" charset="-128"/>
            </a:endParaRPr>
          </a:p>
          <a:p>
            <a:r>
              <a:rPr kumimoji="1" lang="ja-JP" altLang="en-US" sz="1200" dirty="0">
                <a:latin typeface="UD デジタル 教科書体 NK-B" panose="02020700000000000000" pitchFamily="18" charset="-128"/>
                <a:ea typeface="UD デジタル 教科書体 NK-B" panose="02020700000000000000" pitchFamily="18" charset="-128"/>
              </a:rPr>
              <a:t>お金：　お金に対する意識で運気が変わる、感謝を忘れない</a:t>
            </a:r>
            <a:endParaRPr kumimoji="1" lang="en-US" altLang="ja-JP" sz="1200" dirty="0">
              <a:latin typeface="UD デジタル 教科書体 NK-B" panose="02020700000000000000" pitchFamily="18" charset="-128"/>
              <a:ea typeface="UD デジタル 教科書体 NK-B" panose="02020700000000000000" pitchFamily="18" charset="-128"/>
            </a:endParaRPr>
          </a:p>
          <a:p>
            <a:endParaRPr kumimoji="1" lang="en-US" altLang="ja-JP" sz="1200" dirty="0">
              <a:latin typeface="UD デジタル 教科書体 NK-B" panose="02020700000000000000" pitchFamily="18" charset="-128"/>
              <a:ea typeface="UD デジタル 教科書体 NK-B" panose="02020700000000000000" pitchFamily="18" charset="-128"/>
            </a:endParaRPr>
          </a:p>
          <a:p>
            <a:r>
              <a:rPr kumimoji="1" lang="ja-JP" altLang="en-US" sz="1200" dirty="0">
                <a:latin typeface="UD デジタル 教科書体 NK-B" panose="02020700000000000000" pitchFamily="18" charset="-128"/>
                <a:ea typeface="UD デジタル 教科書体 NK-B" panose="02020700000000000000" pitchFamily="18" charset="-128"/>
              </a:rPr>
              <a:t>勉強：　学ぶ、経験する、自分の視野を広げることで開運</a:t>
            </a:r>
            <a:endParaRPr kumimoji="1" lang="en-US" altLang="ja-JP" sz="1200" dirty="0">
              <a:latin typeface="UD デジタル 教科書体 NK-B" panose="02020700000000000000" pitchFamily="18" charset="-128"/>
              <a:ea typeface="UD デジタル 教科書体 NK-B" panose="02020700000000000000" pitchFamily="18" charset="-128"/>
            </a:endParaRPr>
          </a:p>
        </p:txBody>
      </p:sp>
      <p:sp>
        <p:nvSpPr>
          <p:cNvPr id="133" name="左大かっこ 132">
            <a:extLst>
              <a:ext uri="{FF2B5EF4-FFF2-40B4-BE49-F238E27FC236}">
                <a16:creationId xmlns:a16="http://schemas.microsoft.com/office/drawing/2014/main" id="{0882E44D-0D49-4479-B52B-8AC9FCD7B802}"/>
              </a:ext>
            </a:extLst>
          </p:cNvPr>
          <p:cNvSpPr/>
          <p:nvPr/>
        </p:nvSpPr>
        <p:spPr>
          <a:xfrm>
            <a:off x="913329" y="2325050"/>
            <a:ext cx="91469" cy="1277273"/>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sp>
        <p:nvSpPr>
          <p:cNvPr id="138" name="テキスト ボックス 137">
            <a:extLst>
              <a:ext uri="{FF2B5EF4-FFF2-40B4-BE49-F238E27FC236}">
                <a16:creationId xmlns:a16="http://schemas.microsoft.com/office/drawing/2014/main" id="{89DE3A1F-83FA-46FB-B9F6-5C92C7E1EA33}"/>
              </a:ext>
            </a:extLst>
          </p:cNvPr>
          <p:cNvSpPr txBox="1"/>
          <p:nvPr/>
        </p:nvSpPr>
        <p:spPr>
          <a:xfrm>
            <a:off x="423680" y="4210568"/>
            <a:ext cx="1164430" cy="276999"/>
          </a:xfrm>
          <a:prstGeom prst="rect">
            <a:avLst/>
          </a:prstGeom>
          <a:noFill/>
        </p:spPr>
        <p:txBody>
          <a:bodyPr wrap="square" rtlCol="0">
            <a:spAutoFit/>
          </a:bodyP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メモ：</a:t>
            </a:r>
          </a:p>
        </p:txBody>
      </p:sp>
      <p:graphicFrame>
        <p:nvGraphicFramePr>
          <p:cNvPr id="139" name="表 3">
            <a:extLst>
              <a:ext uri="{FF2B5EF4-FFF2-40B4-BE49-F238E27FC236}">
                <a16:creationId xmlns:a16="http://schemas.microsoft.com/office/drawing/2014/main" id="{DB9C7422-7E42-4413-86F6-99DB0D27643D}"/>
              </a:ext>
            </a:extLst>
          </p:cNvPr>
          <p:cNvGraphicFramePr>
            <a:graphicFrameLocks noGrp="1"/>
          </p:cNvGraphicFramePr>
          <p:nvPr>
            <p:extLst>
              <p:ext uri="{D42A27DB-BD31-4B8C-83A1-F6EECF244321}">
                <p14:modId xmlns:p14="http://schemas.microsoft.com/office/powerpoint/2010/main" val="3492663060"/>
              </p:ext>
            </p:extLst>
          </p:nvPr>
        </p:nvGraphicFramePr>
        <p:xfrm>
          <a:off x="783570" y="4453992"/>
          <a:ext cx="4245768" cy="777240"/>
        </p:xfrm>
        <a:graphic>
          <a:graphicData uri="http://schemas.openxmlformats.org/drawingml/2006/table">
            <a:tbl>
              <a:tblPr firstRow="1" bandRow="1">
                <a:tableStyleId>{5C22544A-7EE6-4342-B048-85BDC9FD1C3A}</a:tableStyleId>
              </a:tblPr>
              <a:tblGrid>
                <a:gridCol w="4245768">
                  <a:extLst>
                    <a:ext uri="{9D8B030D-6E8A-4147-A177-3AD203B41FA5}">
                      <a16:colId xmlns:a16="http://schemas.microsoft.com/office/drawing/2014/main" val="810583634"/>
                    </a:ext>
                  </a:extLst>
                </a:gridCol>
              </a:tblGrid>
              <a:tr h="250825">
                <a:tc>
                  <a:txBody>
                    <a:bodyPr/>
                    <a:lstStyle/>
                    <a:p>
                      <a:endParaRPr kumimoji="1" lang="ja-JP" altLang="en-US" sz="1100"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9690294"/>
                  </a:ext>
                </a:extLst>
              </a:tr>
              <a:tr h="250825">
                <a:tc>
                  <a:txBody>
                    <a:bodyPr/>
                    <a:lstStyle/>
                    <a:p>
                      <a:endParaRPr kumimoji="1" lang="ja-JP" altLang="en-US" sz="1100"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6158069"/>
                  </a:ext>
                </a:extLst>
              </a:tr>
              <a:tr h="250825">
                <a:tc>
                  <a:txBody>
                    <a:bodyPr/>
                    <a:lstStyle/>
                    <a:p>
                      <a:endParaRPr kumimoji="1" lang="ja-JP" altLang="en-US" sz="1100"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4749437"/>
                  </a:ext>
                </a:extLst>
              </a:tr>
            </a:tbl>
          </a:graphicData>
        </a:graphic>
      </p:graphicFrame>
      <p:sp>
        <p:nvSpPr>
          <p:cNvPr id="141" name="テキスト ボックス 140">
            <a:extLst>
              <a:ext uri="{FF2B5EF4-FFF2-40B4-BE49-F238E27FC236}">
                <a16:creationId xmlns:a16="http://schemas.microsoft.com/office/drawing/2014/main" id="{E752C1F0-59A4-4AE0-BA71-DD1634CB6AE3}"/>
              </a:ext>
            </a:extLst>
          </p:cNvPr>
          <p:cNvSpPr txBox="1"/>
          <p:nvPr/>
        </p:nvSpPr>
        <p:spPr>
          <a:xfrm>
            <a:off x="5623692" y="920917"/>
            <a:ext cx="3987033" cy="276999"/>
          </a:xfrm>
          <a:prstGeom prst="rect">
            <a:avLst/>
          </a:prstGeom>
          <a:noFill/>
        </p:spPr>
        <p:txBody>
          <a:bodyPr wrap="square" rtlCol="0">
            <a:spAutoFit/>
          </a:bodyP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　◆　社会と繋がる間口　◆</a:t>
            </a:r>
            <a:endParaRPr kumimoji="1" lang="en-US" altLang="ja-JP" sz="1200" dirty="0">
              <a:latin typeface="UD デジタル 教科書体 NK-B" panose="02020700000000000000" pitchFamily="18" charset="-128"/>
              <a:ea typeface="UD デジタル 教科書体 NK-B" panose="02020700000000000000" pitchFamily="18" charset="-128"/>
            </a:endParaRPr>
          </a:p>
        </p:txBody>
      </p:sp>
      <p:pic>
        <p:nvPicPr>
          <p:cNvPr id="4" name="図 3">
            <a:extLst>
              <a:ext uri="{FF2B5EF4-FFF2-40B4-BE49-F238E27FC236}">
                <a16:creationId xmlns:a16="http://schemas.microsoft.com/office/drawing/2014/main" id="{5377EB81-1612-CCA1-AF50-A6B1F49D30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3692" y="1278803"/>
            <a:ext cx="4415497" cy="4496701"/>
          </a:xfrm>
          <a:prstGeom prst="rect">
            <a:avLst/>
          </a:prstGeom>
        </p:spPr>
      </p:pic>
      <p:graphicFrame>
        <p:nvGraphicFramePr>
          <p:cNvPr id="5" name="表 3">
            <a:extLst>
              <a:ext uri="{FF2B5EF4-FFF2-40B4-BE49-F238E27FC236}">
                <a16:creationId xmlns:a16="http://schemas.microsoft.com/office/drawing/2014/main" id="{85825110-7B1A-6208-0FC9-9AD885F426A3}"/>
              </a:ext>
            </a:extLst>
          </p:cNvPr>
          <p:cNvGraphicFramePr>
            <a:graphicFrameLocks noGrp="1"/>
          </p:cNvGraphicFramePr>
          <p:nvPr>
            <p:extLst>
              <p:ext uri="{D42A27DB-BD31-4B8C-83A1-F6EECF244321}">
                <p14:modId xmlns:p14="http://schemas.microsoft.com/office/powerpoint/2010/main" val="868063217"/>
              </p:ext>
            </p:extLst>
          </p:nvPr>
        </p:nvGraphicFramePr>
        <p:xfrm>
          <a:off x="783570" y="5474656"/>
          <a:ext cx="4245768" cy="777240"/>
        </p:xfrm>
        <a:graphic>
          <a:graphicData uri="http://schemas.openxmlformats.org/drawingml/2006/table">
            <a:tbl>
              <a:tblPr firstRow="1" bandRow="1">
                <a:tableStyleId>{5C22544A-7EE6-4342-B048-85BDC9FD1C3A}</a:tableStyleId>
              </a:tblPr>
              <a:tblGrid>
                <a:gridCol w="4245768">
                  <a:extLst>
                    <a:ext uri="{9D8B030D-6E8A-4147-A177-3AD203B41FA5}">
                      <a16:colId xmlns:a16="http://schemas.microsoft.com/office/drawing/2014/main" val="810583634"/>
                    </a:ext>
                  </a:extLst>
                </a:gridCol>
              </a:tblGrid>
              <a:tr h="250825">
                <a:tc>
                  <a:txBody>
                    <a:bodyPr/>
                    <a:lstStyle/>
                    <a:p>
                      <a:endParaRPr kumimoji="1" lang="ja-JP" altLang="en-US" sz="1100"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9690294"/>
                  </a:ext>
                </a:extLst>
              </a:tr>
              <a:tr h="250825">
                <a:tc>
                  <a:txBody>
                    <a:bodyPr/>
                    <a:lstStyle/>
                    <a:p>
                      <a:endParaRPr kumimoji="1" lang="ja-JP" altLang="en-US" sz="1100"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6158069"/>
                  </a:ext>
                </a:extLst>
              </a:tr>
              <a:tr h="250825">
                <a:tc>
                  <a:txBody>
                    <a:bodyPr/>
                    <a:lstStyle/>
                    <a:p>
                      <a:endParaRPr kumimoji="1" lang="ja-JP" altLang="en-US" sz="1100"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4749437"/>
                  </a:ext>
                </a:extLst>
              </a:tr>
            </a:tbl>
          </a:graphicData>
        </a:graphic>
      </p:graphicFrame>
      <p:sp>
        <p:nvSpPr>
          <p:cNvPr id="8" name="テキスト ボックス 7">
            <a:extLst>
              <a:ext uri="{FF2B5EF4-FFF2-40B4-BE49-F238E27FC236}">
                <a16:creationId xmlns:a16="http://schemas.microsoft.com/office/drawing/2014/main" id="{BEDC452D-1751-DEC2-2EDD-240BE2050105}"/>
              </a:ext>
            </a:extLst>
          </p:cNvPr>
          <p:cNvSpPr txBox="1"/>
          <p:nvPr/>
        </p:nvSpPr>
        <p:spPr>
          <a:xfrm>
            <a:off x="6124575" y="5863276"/>
            <a:ext cx="3713459" cy="830997"/>
          </a:xfrm>
          <a:prstGeom prst="rect">
            <a:avLst/>
          </a:prstGeom>
          <a:noFill/>
        </p:spPr>
        <p:txBody>
          <a:bodyPr wrap="square" rtlCol="0">
            <a:spAutoFit/>
          </a:bodyPr>
          <a:lstStyle/>
          <a:p>
            <a:r>
              <a:rPr kumimoji="1" lang="ja-JP" altLang="en-US" sz="1200" dirty="0">
                <a:latin typeface="UD デジタル 教科書体 NK-B" panose="02020700000000000000" pitchFamily="18" charset="-128"/>
                <a:ea typeface="UD デジタル 教科書体 NK-B" panose="02020700000000000000" pitchFamily="18" charset="-128"/>
              </a:rPr>
              <a:t>太陽：　「攻撃本能」→　　営業向き</a:t>
            </a:r>
            <a:endParaRPr kumimoji="1" lang="en-US" altLang="ja-JP" sz="1200" dirty="0">
              <a:latin typeface="UD デジタル 教科書体 NK-B" panose="02020700000000000000" pitchFamily="18" charset="-128"/>
              <a:ea typeface="UD デジタル 教科書体 NK-B" panose="02020700000000000000" pitchFamily="18" charset="-128"/>
            </a:endParaRPr>
          </a:p>
          <a:p>
            <a:r>
              <a:rPr kumimoji="1" lang="ja-JP" altLang="en-US" sz="1200" dirty="0">
                <a:latin typeface="UD デジタル 教科書体 NK-B" panose="02020700000000000000" pitchFamily="18" charset="-128"/>
                <a:ea typeface="UD デジタル 教科書体 NK-B" panose="02020700000000000000" pitchFamily="18" charset="-128"/>
              </a:rPr>
              <a:t>月   ：　「習得本能」→　　補佐役向き</a:t>
            </a:r>
            <a:endParaRPr kumimoji="1" lang="en-US" altLang="ja-JP" sz="1200" dirty="0">
              <a:latin typeface="UD デジタル 教科書体 NK-B" panose="02020700000000000000" pitchFamily="18" charset="-128"/>
              <a:ea typeface="UD デジタル 教科書体 NK-B" panose="02020700000000000000" pitchFamily="18" charset="-128"/>
            </a:endParaRPr>
          </a:p>
          <a:p>
            <a:r>
              <a:rPr kumimoji="1" lang="ja-JP" altLang="en-US" sz="1200" dirty="0">
                <a:latin typeface="UD デジタル 教科書体 NK-B" panose="02020700000000000000" pitchFamily="18" charset="-128"/>
                <a:ea typeface="UD デジタル 教科書体 NK-B" panose="02020700000000000000" pitchFamily="18" charset="-128"/>
              </a:rPr>
              <a:t>大地：　「守備本能」→　　事務職向き</a:t>
            </a:r>
            <a:endParaRPr kumimoji="1" lang="en-US" altLang="ja-JP" sz="1200" dirty="0">
              <a:latin typeface="UD デジタル 教科書体 NK-B" panose="02020700000000000000" pitchFamily="18" charset="-128"/>
              <a:ea typeface="UD デジタル 教科書体 NK-B" panose="02020700000000000000" pitchFamily="18" charset="-128"/>
            </a:endParaRPr>
          </a:p>
          <a:p>
            <a:r>
              <a:rPr kumimoji="1" lang="ja-JP" altLang="en-US" sz="1200" dirty="0">
                <a:latin typeface="UD デジタル 教科書体 NK-B" panose="02020700000000000000" pitchFamily="18" charset="-128"/>
                <a:ea typeface="UD デジタル 教科書体 NK-B" panose="02020700000000000000" pitchFamily="18" charset="-128"/>
              </a:rPr>
              <a:t>風   ：　「伝達本能」→　　広報向き</a:t>
            </a:r>
            <a:endParaRPr kumimoji="1" lang="en-US" altLang="ja-JP" sz="12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467802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A69A38C-F728-D0A2-D075-4CF58307964A}"/>
              </a:ext>
            </a:extLst>
          </p:cNvPr>
          <p:cNvSpPr/>
          <p:nvPr/>
        </p:nvSpPr>
        <p:spPr>
          <a:xfrm>
            <a:off x="0" y="-1587"/>
            <a:ext cx="10687649"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3" name="図 62">
            <a:extLst>
              <a:ext uri="{FF2B5EF4-FFF2-40B4-BE49-F238E27FC236}">
                <a16:creationId xmlns:a16="http://schemas.microsoft.com/office/drawing/2014/main" id="{155619B8-3FE6-46DE-8A96-453C83841E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237337" y="1109364"/>
            <a:ext cx="7559675" cy="5340949"/>
          </a:xfrm>
          <a:prstGeom prst="rect">
            <a:avLst/>
          </a:prstGeom>
        </p:spPr>
      </p:pic>
      <p:sp>
        <p:nvSpPr>
          <p:cNvPr id="69" name="テキスト ボックス 68">
            <a:extLst>
              <a:ext uri="{FF2B5EF4-FFF2-40B4-BE49-F238E27FC236}">
                <a16:creationId xmlns:a16="http://schemas.microsoft.com/office/drawing/2014/main" id="{3A8AD76B-3D8E-4F2B-A962-DB05FD3268F6}"/>
              </a:ext>
            </a:extLst>
          </p:cNvPr>
          <p:cNvSpPr txBox="1"/>
          <p:nvPr/>
        </p:nvSpPr>
        <p:spPr>
          <a:xfrm>
            <a:off x="6478082" y="1819217"/>
            <a:ext cx="3081554" cy="1261884"/>
          </a:xfrm>
          <a:prstGeom prst="rect">
            <a:avLst/>
          </a:prstGeom>
          <a:noFill/>
        </p:spPr>
        <p:txBody>
          <a:bodyPr wrap="square" rtlCol="0">
            <a:spAutoFit/>
          </a:bodyPr>
          <a:lstStyle/>
          <a:p>
            <a:pPr algn="ctr"/>
            <a:r>
              <a:rPr kumimoji="1" lang="ja-JP" altLang="en-US" sz="2800" dirty="0">
                <a:latin typeface="UD デジタル 教科書体 N-B" panose="02020700000000000000" pitchFamily="17" charset="-128"/>
                <a:ea typeface="UD デジタル 教科書体 N-B" panose="02020700000000000000" pitchFamily="17" charset="-128"/>
              </a:rPr>
              <a:t>鑑　定　書</a:t>
            </a:r>
            <a:endParaRPr kumimoji="1" lang="en-US" altLang="ja-JP" sz="2800" dirty="0">
              <a:latin typeface="UD デジタル 教科書体 N-B" panose="02020700000000000000" pitchFamily="17" charset="-128"/>
              <a:ea typeface="UD デジタル 教科書体 N-B" panose="02020700000000000000" pitchFamily="17" charset="-128"/>
            </a:endParaRPr>
          </a:p>
          <a:p>
            <a:pPr algn="ctr"/>
            <a:endParaRPr kumimoji="1" lang="en-US" altLang="ja-JP" sz="2400" dirty="0">
              <a:latin typeface="UD デジタル 教科書体 N-B" panose="02020700000000000000" pitchFamily="17" charset="-128"/>
              <a:ea typeface="UD デジタル 教科書体 N-B" panose="02020700000000000000" pitchFamily="17" charset="-128"/>
            </a:endParaRPr>
          </a:p>
          <a:p>
            <a:pPr algn="r"/>
            <a:r>
              <a:rPr kumimoji="1" lang="ja-JP" altLang="en-US" sz="2400" dirty="0">
                <a:latin typeface="UD デジタル 教科書体 N-B" panose="02020700000000000000" pitchFamily="17" charset="-128"/>
                <a:ea typeface="UD デジタル 教科書体 N-B" panose="02020700000000000000" pitchFamily="17" charset="-128"/>
              </a:rPr>
              <a:t>　　　</a:t>
            </a:r>
            <a:r>
              <a:rPr kumimoji="1" lang="ja-JP" altLang="en-US" sz="2000" dirty="0">
                <a:latin typeface="UD デジタル 教科書体 N-B" panose="02020700000000000000" pitchFamily="17" charset="-128"/>
                <a:ea typeface="UD デジタル 教科書体 N-B" panose="02020700000000000000" pitchFamily="17" charset="-128"/>
              </a:rPr>
              <a:t>様</a:t>
            </a:r>
            <a:endParaRPr kumimoji="1" lang="ja-JP" altLang="en-US" sz="2400" dirty="0">
              <a:latin typeface="UD デジタル 教科書体 N-B" panose="02020700000000000000" pitchFamily="17" charset="-128"/>
              <a:ea typeface="UD デジタル 教科書体 N-B" panose="02020700000000000000" pitchFamily="17" charset="-128"/>
            </a:endParaRPr>
          </a:p>
        </p:txBody>
      </p:sp>
      <p:sp>
        <p:nvSpPr>
          <p:cNvPr id="71" name="テキスト ボックス 70">
            <a:extLst>
              <a:ext uri="{FF2B5EF4-FFF2-40B4-BE49-F238E27FC236}">
                <a16:creationId xmlns:a16="http://schemas.microsoft.com/office/drawing/2014/main" id="{C8144F8F-74EC-46E1-B97E-AECD31F7E820}"/>
              </a:ext>
            </a:extLst>
          </p:cNvPr>
          <p:cNvSpPr txBox="1"/>
          <p:nvPr/>
        </p:nvSpPr>
        <p:spPr>
          <a:xfrm>
            <a:off x="7081259" y="3093882"/>
            <a:ext cx="2478377" cy="338554"/>
          </a:xfrm>
          <a:prstGeom prst="rect">
            <a:avLst/>
          </a:prstGeom>
          <a:noFill/>
        </p:spPr>
        <p:txBody>
          <a:bodyPr wrap="square" rtlCol="0">
            <a:spAutoFit/>
          </a:bodyPr>
          <a:lstStyle/>
          <a:p>
            <a:pPr algn="r"/>
            <a:r>
              <a:rPr kumimoji="1" lang="ja-JP" altLang="en-US" sz="1600" dirty="0">
                <a:latin typeface="UD デジタル 教科書体 N-B" panose="02020700000000000000" pitchFamily="17" charset="-128"/>
                <a:ea typeface="UD デジタル 教科書体 N-B" panose="02020700000000000000" pitchFamily="17" charset="-128"/>
              </a:rPr>
              <a:t>年　　月　　日生</a:t>
            </a:r>
          </a:p>
        </p:txBody>
      </p:sp>
      <p:sp>
        <p:nvSpPr>
          <p:cNvPr id="88" name="テキスト ボックス 87">
            <a:extLst>
              <a:ext uri="{FF2B5EF4-FFF2-40B4-BE49-F238E27FC236}">
                <a16:creationId xmlns:a16="http://schemas.microsoft.com/office/drawing/2014/main" id="{8F58782B-8651-4284-8628-9BA78F1CBFDA}"/>
              </a:ext>
            </a:extLst>
          </p:cNvPr>
          <p:cNvSpPr txBox="1"/>
          <p:nvPr/>
        </p:nvSpPr>
        <p:spPr>
          <a:xfrm>
            <a:off x="278391" y="430923"/>
            <a:ext cx="4726288" cy="1615827"/>
          </a:xfrm>
          <a:prstGeom prst="rect">
            <a:avLst/>
          </a:prstGeom>
          <a:noFill/>
        </p:spPr>
        <p:txBody>
          <a:bodyPr wrap="square" rtlCol="0">
            <a:spAutoFit/>
          </a:bodyPr>
          <a:lstStyle/>
          <a:p>
            <a:r>
              <a:rPr kumimoji="1" lang="ja-JP" altLang="en-US" sz="1100" dirty="0">
                <a:latin typeface="UD デジタル 教科書体 N-B" panose="02020700000000000000" pitchFamily="17" charset="-128"/>
                <a:ea typeface="UD デジタル 教科書体 N-B" panose="02020700000000000000" pitchFamily="17" charset="-128"/>
              </a:rPr>
              <a:t>　お礼の言葉</a:t>
            </a:r>
            <a:endParaRPr kumimoji="1" lang="en-US" altLang="ja-JP" sz="1100" dirty="0">
              <a:latin typeface="UD デジタル 教科書体 N-B" panose="02020700000000000000" pitchFamily="17" charset="-128"/>
              <a:ea typeface="UD デジタル 教科書体 N-B" panose="02020700000000000000" pitchFamily="17" charset="-128"/>
            </a:endParaRPr>
          </a:p>
          <a:p>
            <a:endParaRPr kumimoji="1" lang="en-US" altLang="ja-JP" sz="1100" dirty="0">
              <a:latin typeface="UD デジタル 教科書体 N-B" panose="02020700000000000000" pitchFamily="17" charset="-128"/>
              <a:ea typeface="UD デジタル 教科書体 N-B" panose="02020700000000000000" pitchFamily="17" charset="-128"/>
            </a:endParaRPr>
          </a:p>
          <a:p>
            <a:r>
              <a:rPr kumimoji="1" lang="ja-JP" altLang="en-US" sz="1100" dirty="0">
                <a:latin typeface="UD デジタル 教科書体 N-B" panose="02020700000000000000" pitchFamily="17" charset="-128"/>
                <a:ea typeface="UD デジタル 教科書体 N-B" panose="02020700000000000000" pitchFamily="17" charset="-128"/>
              </a:rPr>
              <a:t>　この度は鑑定のご依頼ありがとうございます。私の四柱推命と言葉があなたの人生のお役に立てましたなら幸いです。「何かを変えたい、叶えたい」と願うなら</a:t>
            </a:r>
            <a:r>
              <a:rPr kumimoji="1" lang="ja-JP" altLang="en-US" sz="1100" u="sng" dirty="0">
                <a:latin typeface="UD デジタル 教科書体 N-B" panose="02020700000000000000" pitchFamily="17" charset="-128"/>
                <a:ea typeface="UD デジタル 教科書体 N-B" panose="02020700000000000000" pitchFamily="17" charset="-128"/>
              </a:rPr>
              <a:t>自分の心に耳を傾け、自ら一歩を踏み出す</a:t>
            </a:r>
            <a:r>
              <a:rPr kumimoji="1" lang="ja-JP" altLang="en-US" sz="1100" dirty="0">
                <a:latin typeface="UD デジタル 教科書体 N-B" panose="02020700000000000000" pitchFamily="17" charset="-128"/>
                <a:ea typeface="UD デジタル 教科書体 N-B" panose="02020700000000000000" pitchFamily="17" charset="-128"/>
              </a:rPr>
              <a:t>必要があることを忘れませんように。四柱推命はそんな自分の心や自分の在り方を探るツールとしてお使いいただけますと幸いです。</a:t>
            </a:r>
            <a:endParaRPr kumimoji="1" lang="en-US" altLang="ja-JP" sz="1100" dirty="0">
              <a:latin typeface="UD デジタル 教科書体 N-B" panose="02020700000000000000" pitchFamily="17" charset="-128"/>
              <a:ea typeface="UD デジタル 教科書体 N-B" panose="02020700000000000000" pitchFamily="17" charset="-128"/>
            </a:endParaRPr>
          </a:p>
          <a:p>
            <a:endParaRPr kumimoji="1" lang="en-US" altLang="ja-JP" sz="1100" dirty="0">
              <a:latin typeface="UD デジタル 教科書体 N-B" panose="02020700000000000000" pitchFamily="17" charset="-128"/>
              <a:ea typeface="UD デジタル 教科書体 N-B" panose="02020700000000000000" pitchFamily="17" charset="-128"/>
            </a:endParaRPr>
          </a:p>
          <a:p>
            <a:r>
              <a:rPr kumimoji="1" lang="ja-JP" altLang="en-US" sz="1100" dirty="0">
                <a:latin typeface="UD デジタル 教科書体 N-B" panose="02020700000000000000" pitchFamily="17" charset="-128"/>
                <a:ea typeface="UD デジタル 教科書体 N-B" panose="02020700000000000000" pitchFamily="17" charset="-128"/>
              </a:rPr>
              <a:t>　また機会がありましたらお気軽にご相談ください。</a:t>
            </a:r>
            <a:endParaRPr kumimoji="1" lang="en-US" altLang="ja-JP" sz="1100" dirty="0">
              <a:latin typeface="UD デジタル 教科書体 N-B" panose="02020700000000000000" pitchFamily="17" charset="-128"/>
              <a:ea typeface="UD デジタル 教科書体 N-B" panose="02020700000000000000" pitchFamily="17" charset="-128"/>
            </a:endParaRPr>
          </a:p>
        </p:txBody>
      </p:sp>
      <p:sp>
        <p:nvSpPr>
          <p:cNvPr id="3" name="正方形/長方形 2">
            <a:extLst>
              <a:ext uri="{FF2B5EF4-FFF2-40B4-BE49-F238E27FC236}">
                <a16:creationId xmlns:a16="http://schemas.microsoft.com/office/drawing/2014/main" id="{5EE789D3-1E36-67DC-A273-66C67C70AC01}"/>
              </a:ext>
            </a:extLst>
          </p:cNvPr>
          <p:cNvSpPr/>
          <p:nvPr/>
        </p:nvSpPr>
        <p:spPr>
          <a:xfrm>
            <a:off x="411281" y="3913518"/>
            <a:ext cx="4524138" cy="277160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4" name="テキスト ボックス 3">
            <a:extLst>
              <a:ext uri="{FF2B5EF4-FFF2-40B4-BE49-F238E27FC236}">
                <a16:creationId xmlns:a16="http://schemas.microsoft.com/office/drawing/2014/main" id="{C89186A5-8C77-07B4-CF4A-1750B7F1F092}"/>
              </a:ext>
            </a:extLst>
          </p:cNvPr>
          <p:cNvSpPr txBox="1"/>
          <p:nvPr/>
        </p:nvSpPr>
        <p:spPr>
          <a:xfrm>
            <a:off x="1398154" y="3780631"/>
            <a:ext cx="2562510" cy="276999"/>
          </a:xfrm>
          <a:prstGeom prst="rect">
            <a:avLst/>
          </a:prstGeom>
          <a:solidFill>
            <a:schemeClr val="bg1"/>
          </a:solidFill>
        </p:spPr>
        <p:txBody>
          <a:bodyPr wrap="square" rtlCol="0">
            <a:spAutoFit/>
          </a:bodyP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　私が鑑定しました　◆</a:t>
            </a:r>
            <a:endParaRPr kumimoji="1" lang="en-US" altLang="ja-JP" sz="1200" dirty="0">
              <a:latin typeface="UD デジタル 教科書体 NK-B" panose="02020700000000000000" pitchFamily="18" charset="-128"/>
              <a:ea typeface="UD デジタル 教科書体 NK-B" panose="02020700000000000000" pitchFamily="18" charset="-128"/>
            </a:endParaRPr>
          </a:p>
        </p:txBody>
      </p:sp>
      <p:sp>
        <p:nvSpPr>
          <p:cNvPr id="5" name="テキスト ボックス 4">
            <a:extLst>
              <a:ext uri="{FF2B5EF4-FFF2-40B4-BE49-F238E27FC236}">
                <a16:creationId xmlns:a16="http://schemas.microsoft.com/office/drawing/2014/main" id="{6058555A-86DE-2457-93C9-A8CEE612B200}"/>
              </a:ext>
            </a:extLst>
          </p:cNvPr>
          <p:cNvSpPr txBox="1"/>
          <p:nvPr/>
        </p:nvSpPr>
        <p:spPr>
          <a:xfrm>
            <a:off x="453297" y="4222023"/>
            <a:ext cx="4183495" cy="276999"/>
          </a:xfrm>
          <a:prstGeom prst="rect">
            <a:avLst/>
          </a:prstGeom>
          <a:noFill/>
        </p:spPr>
        <p:txBody>
          <a:bodyPr wrap="square" rtlCol="0">
            <a:spAutoFit/>
          </a:bodyPr>
          <a:lstStyle/>
          <a:p>
            <a:r>
              <a:rPr kumimoji="1" lang="ja-JP" altLang="en-US" sz="1200" dirty="0">
                <a:latin typeface="UD デジタル 教科書体 NK-B" panose="02020700000000000000" pitchFamily="18" charset="-128"/>
                <a:ea typeface="UD デジタル 教科書体 NK-B" panose="02020700000000000000" pitchFamily="18" charset="-128"/>
              </a:rPr>
              <a:t>　鑑定師</a:t>
            </a:r>
            <a:r>
              <a:rPr kumimoji="1" lang="ja-JP" altLang="en-US" sz="1200" u="sng" dirty="0">
                <a:latin typeface="UD デジタル 教科書体 NK-B" panose="02020700000000000000" pitchFamily="18" charset="-128"/>
                <a:ea typeface="UD デジタル 教科書体 NK-B" panose="02020700000000000000" pitchFamily="18" charset="-128"/>
              </a:rPr>
              <a:t>　　　　　　　　　　　</a:t>
            </a:r>
            <a:r>
              <a:rPr kumimoji="1" lang="en-US" altLang="ja-JP" sz="1200" u="sng" dirty="0">
                <a:solidFill>
                  <a:schemeClr val="bg1"/>
                </a:solidFill>
                <a:latin typeface="UD デジタル 教科書体 NK-B" panose="02020700000000000000" pitchFamily="18" charset="-128"/>
                <a:ea typeface="UD デジタル 教科書体 NK-B" panose="02020700000000000000" pitchFamily="18" charset="-128"/>
              </a:rPr>
              <a:t>.</a:t>
            </a:r>
          </a:p>
        </p:txBody>
      </p:sp>
      <p:sp>
        <p:nvSpPr>
          <p:cNvPr id="8" name="テキスト ボックス 7">
            <a:extLst>
              <a:ext uri="{FF2B5EF4-FFF2-40B4-BE49-F238E27FC236}">
                <a16:creationId xmlns:a16="http://schemas.microsoft.com/office/drawing/2014/main" id="{A22470B8-311E-C5DD-9509-52526FDCCDE9}"/>
              </a:ext>
            </a:extLst>
          </p:cNvPr>
          <p:cNvSpPr txBox="1"/>
          <p:nvPr/>
        </p:nvSpPr>
        <p:spPr>
          <a:xfrm>
            <a:off x="453296" y="4639266"/>
            <a:ext cx="4183495" cy="276999"/>
          </a:xfrm>
          <a:prstGeom prst="rect">
            <a:avLst/>
          </a:prstGeom>
          <a:noFill/>
        </p:spPr>
        <p:txBody>
          <a:bodyPr wrap="square" rtlCol="0">
            <a:spAutoFit/>
          </a:bodyPr>
          <a:lstStyle/>
          <a:p>
            <a:r>
              <a:rPr kumimoji="1" lang="ja-JP" altLang="en-US" sz="1200" dirty="0">
                <a:latin typeface="UD デジタル 教科書体 NK-B" panose="02020700000000000000" pitchFamily="18" charset="-128"/>
                <a:ea typeface="UD デジタル 教科書体 NK-B" panose="02020700000000000000" pitchFamily="18" charset="-128"/>
              </a:rPr>
              <a:t>　プロフィール</a:t>
            </a:r>
            <a:endParaRPr kumimoji="1" lang="en-US" altLang="ja-JP" sz="1200" u="sng" dirty="0">
              <a:solidFill>
                <a:schemeClr val="bg1"/>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0187055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267</TotalTime>
  <Words>243</Words>
  <Application>Microsoft Office PowerPoint</Application>
  <PresentationFormat>ユーザー設定</PresentationFormat>
  <Paragraphs>29</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UD デジタル 教科書体 N-B</vt:lpstr>
      <vt:lpstr>UD デジタル 教科書体 NK-B</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biztel</dc:creator>
  <cp:lastModifiedBy>komoriya shohei</cp:lastModifiedBy>
  <cp:revision>25</cp:revision>
  <dcterms:created xsi:type="dcterms:W3CDTF">2017-07-31T10:46:25Z</dcterms:created>
  <dcterms:modified xsi:type="dcterms:W3CDTF">2023-04-19T06:43:46Z</dcterms:modified>
</cp:coreProperties>
</file>